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Indie Flower"/>
      <p:regular r:id="rId24"/>
    </p:embeddedFont>
    <p:embeddedFont>
      <p:font typeface="Syncopate"/>
      <p:regular r:id="rId25"/>
      <p:bold r:id="rId26"/>
    </p:embeddedFont>
    <p:embeddedFont>
      <p:font typeface="Merriweather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IndieFlow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font" Target="fonts/Syncopate-bold.fntdata"/><Relationship Id="rId25" Type="http://schemas.openxmlformats.org/officeDocument/2006/relationships/font" Target="fonts/Syncopate-regular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19" Type="http://schemas.openxmlformats.org/officeDocument/2006/relationships/font" Target="fonts/Economica-boldItalic.fntdata"/><Relationship Id="rId18" Type="http://schemas.openxmlformats.org/officeDocument/2006/relationships/font" Target="fonts/Economica-italic.fntdata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Relationship Id="rId4" Type="http://schemas.openxmlformats.org/officeDocument/2006/relationships/image" Target="../media/image04.gif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09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4495300" y="3024501"/>
            <a:ext cx="4968600" cy="83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4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b="1" lang="en-GB" sz="4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 Lopesan</a:t>
            </a:r>
            <a:r>
              <a:rPr b="1" i="0" lang="en-GB" sz="4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!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316275" y="3698275"/>
            <a:ext cx="2712600" cy="44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latin typeface="Syncopate"/>
                <a:ea typeface="Syncopate"/>
                <a:cs typeface="Syncopate"/>
                <a:sym typeface="Syncopate"/>
              </a:rPr>
              <a:t>by Turismatiks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75" y="396775"/>
            <a:ext cx="2633475" cy="180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051725" y="465528"/>
            <a:ext cx="4968600" cy="95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4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OBJETIVOS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682575" y="1933412"/>
            <a:ext cx="4171200" cy="85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Captar nuevos clientes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682575" y="3334162"/>
            <a:ext cx="4171200" cy="85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Fidelizar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725" y="1933425"/>
            <a:ext cx="630849" cy="6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1725" y="3334175"/>
            <a:ext cx="630849" cy="6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4550" y="4311950"/>
            <a:ext cx="973139" cy="6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017800" y="861150"/>
            <a:ext cx="7452899" cy="7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>
                <a:solidFill>
                  <a:srgbClr val="FF5454"/>
                </a:solidFill>
                <a:latin typeface="Roboto"/>
                <a:ea typeface="Roboto"/>
                <a:cs typeface="Roboto"/>
                <a:sym typeface="Roboto"/>
              </a:rPr>
              <a:t>Play</a:t>
            </a:r>
            <a:r>
              <a:rPr lang="en-GB" sz="6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ing is effortless,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6000">
                <a:solidFill>
                  <a:srgbClr val="FF5454"/>
                </a:solidFill>
                <a:latin typeface="Roboto"/>
                <a:ea typeface="Roboto"/>
                <a:cs typeface="Roboto"/>
                <a:sym typeface="Roboto"/>
              </a:rPr>
              <a:t>Win</a:t>
            </a:r>
            <a:r>
              <a:rPr lang="en-GB" sz="6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ning is amazing.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950" y="3036125"/>
            <a:ext cx="2860100" cy="195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861200" y="464925"/>
            <a:ext cx="2772599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 tipos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924500" y="1743250"/>
            <a:ext cx="4219499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Cliente nuevo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924500" y="2932075"/>
            <a:ext cx="29034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Habitual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475" y="1805337"/>
            <a:ext cx="669025" cy="6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5475" y="2978150"/>
            <a:ext cx="669025" cy="70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/>
          <p:nvPr/>
        </p:nvCxnSpPr>
        <p:spPr>
          <a:xfrm>
            <a:off x="861200" y="1164350"/>
            <a:ext cx="2341499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55575" y="-108347"/>
            <a:ext cx="3047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55575" y="-108347"/>
            <a:ext cx="3047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807850" y="367846"/>
            <a:ext cx="3528300" cy="70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Habitual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2981175" y="1036375"/>
            <a:ext cx="3058200" cy="25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96" name="Shape 96"/>
          <p:cNvSpPr txBox="1"/>
          <p:nvPr/>
        </p:nvSpPr>
        <p:spPr>
          <a:xfrm>
            <a:off x="645850" y="1175950"/>
            <a:ext cx="29289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Acumulando puntos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50" y="1639375"/>
            <a:ext cx="1053100" cy="10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125" y="1722660"/>
            <a:ext cx="886549" cy="886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Shape 99"/>
          <p:cNvGrpSpPr/>
          <p:nvPr/>
        </p:nvGrpSpPr>
        <p:grpSpPr>
          <a:xfrm>
            <a:off x="3106150" y="1846125"/>
            <a:ext cx="1151399" cy="639600"/>
            <a:chOff x="2981175" y="2358650"/>
            <a:chExt cx="1151399" cy="639600"/>
          </a:xfrm>
        </p:grpSpPr>
        <p:sp>
          <p:nvSpPr>
            <p:cNvPr id="100" name="Shape 100"/>
            <p:cNvSpPr/>
            <p:nvPr/>
          </p:nvSpPr>
          <p:spPr>
            <a:xfrm>
              <a:off x="2981175" y="2358650"/>
              <a:ext cx="1151399" cy="639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3190400" y="2367000"/>
              <a:ext cx="8865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3000">
                  <a:solidFill>
                    <a:srgbClr val="66666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511</a:t>
              </a:r>
            </a:p>
          </p:txBody>
        </p:sp>
      </p:grpSp>
      <p:sp>
        <p:nvSpPr>
          <p:cNvPr id="102" name="Shape 102"/>
          <p:cNvSpPr txBox="1"/>
          <p:nvPr/>
        </p:nvSpPr>
        <p:spPr>
          <a:xfrm>
            <a:off x="4645475" y="2074200"/>
            <a:ext cx="4746899" cy="115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Canjeables por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200" y="2693200"/>
            <a:ext cx="1001649" cy="100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8150" y="2750750"/>
            <a:ext cx="886549" cy="88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0000" y="2812625"/>
            <a:ext cx="762800" cy="7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45850" y="2746400"/>
            <a:ext cx="3359099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Haciendo uso de las instalaciones y servicios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550" y="3624275"/>
            <a:ext cx="701699" cy="70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99225" y="3624275"/>
            <a:ext cx="701699" cy="70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06900" y="3624275"/>
            <a:ext cx="701699" cy="701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 flipH="1">
            <a:off x="4487712" y="1077646"/>
            <a:ext cx="23699" cy="3718799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oval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290275" y="2245089"/>
            <a:ext cx="936000" cy="311399"/>
          </a:xfrm>
          <a:prstGeom prst="rightArrow">
            <a:avLst>
              <a:gd fmla="val 23416" name="adj1"/>
              <a:gd fmla="val 37299" name="adj2"/>
            </a:avLst>
          </a:prstGeom>
          <a:solidFill>
            <a:srgbClr val="666666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2555775" y="371050"/>
            <a:ext cx="52503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Nuevos clientes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2290275" y="1036375"/>
            <a:ext cx="4439700" cy="12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75" y="1581512"/>
            <a:ext cx="1494275" cy="14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915175" y="1496900"/>
            <a:ext cx="3761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800">
                <a:solidFill>
                  <a:srgbClr val="666666"/>
                </a:solidFill>
                <a:latin typeface="Syncopate"/>
                <a:ea typeface="Syncopate"/>
                <a:cs typeface="Syncopate"/>
                <a:sym typeface="Syncopate"/>
              </a:rPr>
              <a:t>+Puntos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175" y="3446275"/>
            <a:ext cx="1155225" cy="11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8100" y="3446275"/>
            <a:ext cx="1155225" cy="115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>
            <a:stCxn id="119" idx="2"/>
            <a:endCxn id="121" idx="0"/>
          </p:cNvCxnSpPr>
          <p:nvPr/>
        </p:nvCxnSpPr>
        <p:spPr>
          <a:xfrm flipH="1" rot="-5400000">
            <a:off x="5770225" y="2270900"/>
            <a:ext cx="1201200" cy="1149599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23" name="Shape 123"/>
          <p:cNvCxnSpPr>
            <a:stCxn id="119" idx="2"/>
            <a:endCxn id="120" idx="0"/>
          </p:cNvCxnSpPr>
          <p:nvPr/>
        </p:nvCxnSpPr>
        <p:spPr>
          <a:xfrm rot="5400000">
            <a:off x="4543825" y="2194100"/>
            <a:ext cx="1201200" cy="13032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55575" y="-108347"/>
            <a:ext cx="3047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1578300" y="406425"/>
            <a:ext cx="5987400" cy="70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Promoción de la App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1684500" y="1028700"/>
            <a:ext cx="5760599" cy="51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725" y="1930000"/>
            <a:ext cx="1283500" cy="12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975" y="1930000"/>
            <a:ext cx="1283500" cy="12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607225" y="2057400"/>
            <a:ext cx="1543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 sz="5500">
                <a:solidFill>
                  <a:srgbClr val="666666"/>
                </a:solidFill>
                <a:latin typeface="Indie Flower"/>
                <a:ea typeface="Indie Flower"/>
                <a:cs typeface="Indie Flower"/>
                <a:sym typeface="Indie Flower"/>
              </a:rPr>
              <a:t>Web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175" y="1930000"/>
            <a:ext cx="1336124" cy="13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6655235" y="3759882"/>
            <a:ext cx="1085115" cy="378041"/>
          </a:xfrm>
          <a:prstGeom prst="rect">
            <a:avLst/>
          </a:prstGeom>
          <a:solidFill>
            <a:srgbClr val="F5F5FF"/>
          </a:solidFill>
          <a:ln cap="flat" cmpd="sng" w="25400">
            <a:solidFill>
              <a:srgbClr val="F5F5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2807850" y="2079996"/>
            <a:ext cx="3528300" cy="70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 App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74" y="289450"/>
            <a:ext cx="2395272" cy="45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900" y="246184"/>
            <a:ext cx="2395275" cy="4564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/>
          <p:nvPr/>
        </p:nvCxnSpPr>
        <p:spPr>
          <a:xfrm flipH="1" rot="10800000">
            <a:off x="3608200" y="2781700"/>
            <a:ext cx="2052900" cy="5399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48" y="448187"/>
            <a:ext cx="2228675" cy="42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662" y="448187"/>
            <a:ext cx="2228675" cy="4247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388275" y="751575"/>
            <a:ext cx="2160600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Minijuegos sencillos, para todo tipo de público</a:t>
            </a:r>
          </a:p>
        </p:txBody>
      </p:sp>
      <p:cxnSp>
        <p:nvCxnSpPr>
          <p:cNvPr id="151" name="Shape 151"/>
          <p:cNvCxnSpPr/>
          <p:nvPr/>
        </p:nvCxnSpPr>
        <p:spPr>
          <a:xfrm flipH="1">
            <a:off x="6194387" y="712346"/>
            <a:ext cx="23699" cy="3718799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499" y="291625"/>
            <a:ext cx="2393000" cy="45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299" y="291612"/>
            <a:ext cx="2393000" cy="4560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13150" y="771150"/>
            <a:ext cx="2458200" cy="360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GB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Conoce y reserva en los hoteles de la cadena</a:t>
            </a:r>
          </a:p>
        </p:txBody>
      </p:sp>
      <p:cxnSp>
        <p:nvCxnSpPr>
          <p:cNvPr id="159" name="Shape 159"/>
          <p:cNvCxnSpPr/>
          <p:nvPr/>
        </p:nvCxnSpPr>
        <p:spPr>
          <a:xfrm flipH="1">
            <a:off x="3061562" y="712346"/>
            <a:ext cx="23699" cy="3718799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oval"/>
            <a:tailEnd len="lg" w="lg" type="oval"/>
          </a:ln>
        </p:spPr>
      </p:cxnSp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150" y="3740700"/>
            <a:ext cx="1213574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7362" y="3701262"/>
            <a:ext cx="1213574" cy="910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1505700" y="342025"/>
            <a:ext cx="6132599" cy="701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GB" sz="4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Conoce Gran Canaria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25" y="1043725"/>
            <a:ext cx="1777499" cy="3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004125" y="4431075"/>
            <a:ext cx="6717000" cy="3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Participando en actividades dentro y fuera del hotel.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3122" y="1043737"/>
            <a:ext cx="1777499" cy="338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3250" y="1043750"/>
            <a:ext cx="1777499" cy="33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